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17"/>
  </p:notesMasterIdLst>
  <p:sldIdLst>
    <p:sldId id="256" r:id="rId2"/>
    <p:sldId id="257" r:id="rId3"/>
    <p:sldId id="260" r:id="rId4"/>
    <p:sldId id="266" r:id="rId5"/>
    <p:sldId id="259" r:id="rId6"/>
    <p:sldId id="258" r:id="rId7"/>
    <p:sldId id="261" r:id="rId8"/>
    <p:sldId id="262" r:id="rId9"/>
    <p:sldId id="263" r:id="rId10"/>
    <p:sldId id="264" r:id="rId11"/>
    <p:sldId id="265" r:id="rId12"/>
    <p:sldId id="267" r:id="rId13"/>
    <p:sldId id="268" r:id="rId14"/>
    <p:sldId id="269" r:id="rId15"/>
    <p:sldId id="270" r:id="rId16"/>
  </p:sldIdLst>
  <p:sldSz cx="9144000" cy="6858000" type="screen4x3"/>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onika" initials="M" lastIdx="0" clrIdx="0"/>
</p:cmAuthorLst>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9531720-FDA9-452E-A264-555B254AD106}" type="datetimeFigureOut">
              <a:rPr lang="pl-PL" smtClean="0"/>
              <a:pPr/>
              <a:t>19.11.2018</a:t>
            </a:fld>
            <a:endParaRPr lang="pl-PL"/>
          </a:p>
        </p:txBody>
      </p:sp>
      <p:sp>
        <p:nvSpPr>
          <p:cNvPr id="4" name="Symbol zastępczy obrazu slajd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85C316A-F1AC-4569-B1F4-F4F1C5971F6B}" type="slidenum">
              <a:rPr lang="pl-PL" smtClean="0"/>
              <a:pPr/>
              <a:t>‹#›</a:t>
            </a:fld>
            <a:endParaRPr lang="pl-P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normAutofit/>
          </a:bodyPr>
          <a:lstStyle/>
          <a:p>
            <a:endParaRPr lang="pl-PL" dirty="0"/>
          </a:p>
        </p:txBody>
      </p:sp>
      <p:sp>
        <p:nvSpPr>
          <p:cNvPr id="4" name="Symbol zastępczy numeru slajdu 3"/>
          <p:cNvSpPr>
            <a:spLocks noGrp="1"/>
          </p:cNvSpPr>
          <p:nvPr>
            <p:ph type="sldNum" sz="quarter" idx="10"/>
          </p:nvPr>
        </p:nvSpPr>
        <p:spPr/>
        <p:txBody>
          <a:bodyPr/>
          <a:lstStyle/>
          <a:p>
            <a:fld id="{485C316A-F1AC-4569-B1F4-F4F1C5971F6B}" type="slidenum">
              <a:rPr lang="pl-PL" smtClean="0"/>
              <a:pPr/>
              <a:t>7</a:t>
            </a:fld>
            <a:endParaRPr lang="pl-P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685800" y="2130425"/>
            <a:ext cx="7772400" cy="1470025"/>
          </a:xfrm>
        </p:spPr>
        <p:txBody>
          <a:bodyPr/>
          <a:lstStyle/>
          <a:p>
            <a:r>
              <a:rPr lang="pl-PL" smtClean="0"/>
              <a:t>Kliknij, aby edytować styl</a:t>
            </a:r>
            <a:endParaRPr lang="pl-PL"/>
          </a:p>
        </p:txBody>
      </p:sp>
      <p:sp>
        <p:nvSpPr>
          <p:cNvPr id="3" name="Podtytu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pl-PL"/>
          </a:p>
        </p:txBody>
      </p:sp>
      <p:sp>
        <p:nvSpPr>
          <p:cNvPr id="4" name="Symbol zastępczy daty 3"/>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tytułu pionowego 2"/>
          <p:cNvSpPr>
            <a:spLocks noGrp="1"/>
          </p:cNvSpPr>
          <p:nvPr>
            <p:ph type="body" orient="vert" idx="1"/>
          </p:nvPr>
        </p:nvSpPr>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6629400" y="274638"/>
            <a:ext cx="2057400" cy="5851525"/>
          </a:xfrm>
        </p:spPr>
        <p:txBody>
          <a:bodyPr vert="eaVert"/>
          <a:lstStyle/>
          <a:p>
            <a:r>
              <a:rPr lang="pl-PL" smtClean="0"/>
              <a:t>Kliknij, aby edytować styl</a:t>
            </a:r>
            <a:endParaRPr lang="pl-PL"/>
          </a:p>
        </p:txBody>
      </p:sp>
      <p:sp>
        <p:nvSpPr>
          <p:cNvPr id="3" name="Symbol zastępczy tytułu pionowego 2"/>
          <p:cNvSpPr>
            <a:spLocks noGrp="1"/>
          </p:cNvSpPr>
          <p:nvPr>
            <p:ph type="body" orient="vert" idx="1"/>
          </p:nvPr>
        </p:nvSpPr>
        <p:spPr>
          <a:xfrm>
            <a:off x="457200" y="274638"/>
            <a:ext cx="6019800" cy="5851525"/>
          </a:xfrm>
        </p:spPr>
        <p:txBody>
          <a:bodyPr vert="eaVe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idx="1"/>
          </p:nvPr>
        </p:nvSpPr>
        <p:spPr/>
        <p:txBody>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722313" y="4406900"/>
            <a:ext cx="7772400" cy="1362075"/>
          </a:xfrm>
        </p:spPr>
        <p:txBody>
          <a:bodyPr anchor="t"/>
          <a:lstStyle>
            <a:lvl1pPr algn="l">
              <a:defRPr sz="4000" b="1" cap="all"/>
            </a:lvl1pPr>
          </a:lstStyle>
          <a:p>
            <a:r>
              <a:rPr lang="pl-PL" smtClean="0"/>
              <a:t>Kliknij, aby edytować styl</a:t>
            </a:r>
            <a:endParaRPr lang="pl-PL"/>
          </a:p>
        </p:txBody>
      </p:sp>
      <p:sp>
        <p:nvSpPr>
          <p:cNvPr id="3" name="Symbol zastępczy tekstu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Symbol zastępczy daty 3"/>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zawartości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zawartości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daty 4"/>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lvl1pPr>
              <a:defRPr/>
            </a:lvl1pPr>
          </a:lstStyle>
          <a:p>
            <a:r>
              <a:rPr lang="pl-PL" smtClean="0"/>
              <a:t>Kliknij, aby edytować styl</a:t>
            </a:r>
            <a:endParaRPr lang="pl-PL"/>
          </a:p>
        </p:txBody>
      </p:sp>
      <p:sp>
        <p:nvSpPr>
          <p:cNvPr id="3" name="Symbol zastępczy tekstu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Symbol zastępczy zawartości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5" name="Symbol zastępczy tekstu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Symbol zastępczy zawartości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7" name="Symbol zastępczy daty 6"/>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smtClean="0"/>
              <a:t>Kliknij, aby edytować styl</a:t>
            </a:r>
            <a:endParaRPr lang="pl-PL"/>
          </a:p>
        </p:txBody>
      </p:sp>
      <p:sp>
        <p:nvSpPr>
          <p:cNvPr id="3" name="Symbol zastępczy daty 2"/>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57200" y="273050"/>
            <a:ext cx="3008313" cy="1162050"/>
          </a:xfrm>
        </p:spPr>
        <p:txBody>
          <a:bodyPr anchor="b"/>
          <a:lstStyle>
            <a:lvl1pPr algn="l">
              <a:defRPr sz="2000" b="1"/>
            </a:lvl1pPr>
          </a:lstStyle>
          <a:p>
            <a:r>
              <a:rPr lang="pl-PL" smtClean="0"/>
              <a:t>Kliknij, aby edytować styl</a:t>
            </a:r>
            <a:endParaRPr lang="pl-PL"/>
          </a:p>
        </p:txBody>
      </p:sp>
      <p:sp>
        <p:nvSpPr>
          <p:cNvPr id="3" name="Symbol zastępczy zawartości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tekstu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792288" y="4800600"/>
            <a:ext cx="5486400" cy="566738"/>
          </a:xfrm>
        </p:spPr>
        <p:txBody>
          <a:bodyPr anchor="b"/>
          <a:lstStyle>
            <a:lvl1pPr algn="l">
              <a:defRPr sz="2000" b="1"/>
            </a:lvl1pPr>
          </a:lstStyle>
          <a:p>
            <a:r>
              <a:rPr lang="pl-PL" smtClean="0"/>
              <a:t>Kliknij, aby edytować styl</a:t>
            </a:r>
            <a:endParaRPr lang="pl-PL"/>
          </a:p>
        </p:txBody>
      </p:sp>
      <p:sp>
        <p:nvSpPr>
          <p:cNvPr id="3" name="Symbol zastępczy obrazu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Symbol zastępczy daty 4"/>
          <p:cNvSpPr>
            <a:spLocks noGrp="1"/>
          </p:cNvSpPr>
          <p:nvPr>
            <p:ph type="dt" sz="half" idx="10"/>
          </p:nvPr>
        </p:nvSpPr>
        <p:spPr/>
        <p:txBody>
          <a:bodyPr/>
          <a:lstStyle/>
          <a:p>
            <a:fld id="{4731B4E1-9F64-43FD-BD6A-C58DE9EF738B}" type="datetimeFigureOut">
              <a:rPr lang="pl-PL" smtClean="0"/>
              <a:pPr/>
              <a:t>19.11.2018</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A41FE680-A263-4045-B37D-44BDB735529B}" type="slidenum">
              <a:rPr lang="pl-PL" smtClean="0"/>
              <a:pPr/>
              <a:t>‹#›</a:t>
            </a:fld>
            <a:endParaRPr lang="pl-PL"/>
          </a:p>
        </p:txBody>
      </p:sp>
    </p:spTree>
  </p:cSld>
  <p:clrMapOvr>
    <a:masterClrMapping/>
  </p:clrMapOvr>
  <p:transition spd="slow">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l-PL" smtClean="0"/>
              <a:t>Kliknij, aby edytować styl</a:t>
            </a:r>
            <a:endParaRPr lang="pl-PL"/>
          </a:p>
        </p:txBody>
      </p:sp>
      <p:sp>
        <p:nvSpPr>
          <p:cNvPr id="3" name="Symbol zastępczy tekstu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pl-PL"/>
          </a:p>
        </p:txBody>
      </p:sp>
      <p:sp>
        <p:nvSpPr>
          <p:cNvPr id="4" name="Symbol zastępczy daty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31B4E1-9F64-43FD-BD6A-C58DE9EF738B}" type="datetimeFigureOut">
              <a:rPr lang="pl-PL" smtClean="0"/>
              <a:pPr/>
              <a:t>19.11.2018</a:t>
            </a:fld>
            <a:endParaRPr lang="pl-PL"/>
          </a:p>
        </p:txBody>
      </p:sp>
      <p:sp>
        <p:nvSpPr>
          <p:cNvPr id="5" name="Symbol zastępczy stopki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FE680-A263-4045-B37D-44BDB735529B}" type="slidenum">
              <a:rPr lang="pl-PL" smtClean="0"/>
              <a:pPr/>
              <a:t>‹#›</a:t>
            </a:fld>
            <a:endParaRPr lang="pl-PL"/>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spd="slow">
    <p:dissolv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30.jpeg"/><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028" name="Picture 4" descr="Znalezione obrazy dla zapytania halas szkodzi zdrowiu"/>
          <p:cNvPicPr>
            <a:picLocks noChangeAspect="1" noChangeArrowheads="1"/>
          </p:cNvPicPr>
          <p:nvPr/>
        </p:nvPicPr>
        <p:blipFill>
          <a:blip r:embed="rId3" cstate="print"/>
          <a:srcRect/>
          <a:stretch>
            <a:fillRect/>
          </a:stretch>
        </p:blipFill>
        <p:spPr bwMode="auto">
          <a:xfrm>
            <a:off x="539552" y="3429000"/>
            <a:ext cx="2857500" cy="2857500"/>
          </a:xfrm>
          <a:prstGeom prst="rect">
            <a:avLst/>
          </a:prstGeom>
          <a:noFill/>
          <a:effectLst/>
        </p:spPr>
      </p:pic>
      <p:sp>
        <p:nvSpPr>
          <p:cNvPr id="2" name="Tytuł 1"/>
          <p:cNvSpPr>
            <a:spLocks noGrp="1"/>
          </p:cNvSpPr>
          <p:nvPr>
            <p:ph type="ctrTitle"/>
          </p:nvPr>
        </p:nvSpPr>
        <p:spPr>
          <a:xfrm>
            <a:off x="611560" y="908720"/>
            <a:ext cx="7772400" cy="1470025"/>
          </a:xfrm>
        </p:spPr>
        <p:txBody>
          <a:bodyPr>
            <a:noAutofit/>
          </a:bodyPr>
          <a:lstStyle/>
          <a:p>
            <a:r>
              <a:rPr lang="pl-PL" sz="7200" dirty="0" smtClean="0">
                <a:solidFill>
                  <a:schemeClr val="tx2">
                    <a:lumMod val="60000"/>
                    <a:lumOff val="40000"/>
                  </a:schemeClr>
                </a:solidFill>
              </a:rPr>
              <a:t>HAŁAS SZKODZI ZDROWIU</a:t>
            </a:r>
            <a:endParaRPr lang="pl-PL" sz="7200" dirty="0">
              <a:solidFill>
                <a:schemeClr val="tx2">
                  <a:lumMod val="60000"/>
                  <a:lumOff val="40000"/>
                </a:schemeClr>
              </a:solidFill>
            </a:endParaRPr>
          </a:p>
        </p:txBody>
      </p:sp>
      <p:sp>
        <p:nvSpPr>
          <p:cNvPr id="3" name="Podtytuł 2"/>
          <p:cNvSpPr>
            <a:spLocks noGrp="1"/>
          </p:cNvSpPr>
          <p:nvPr>
            <p:ph type="subTitle" idx="1"/>
          </p:nvPr>
        </p:nvSpPr>
        <p:spPr>
          <a:xfrm>
            <a:off x="5436096" y="4797152"/>
            <a:ext cx="3528392" cy="1728192"/>
          </a:xfrm>
        </p:spPr>
        <p:txBody>
          <a:bodyPr/>
          <a:lstStyle/>
          <a:p>
            <a:r>
              <a:rPr lang="pl-PL" dirty="0" smtClean="0"/>
              <a:t> Zuzanna Zięba</a:t>
            </a:r>
          </a:p>
          <a:p>
            <a:r>
              <a:rPr lang="pl-PL" dirty="0" smtClean="0"/>
              <a:t>Klasa VI</a:t>
            </a:r>
            <a:endParaRPr lang="pl-PL" dirty="0"/>
          </a:p>
        </p:txBody>
      </p:sp>
      <p:sp>
        <p:nvSpPr>
          <p:cNvPr id="1026" name="AutoShape 2" descr="Znalezione obrazy dla zapytania halas szkodzi zdrowiu"/>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ransition spd="slow" advClick="0" advTm="500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nodeType="with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checkerboard(across)">
                                      <p:cBhvr>
                                        <p:cTn id="7" dur="1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7" name="Picture 4" descr="Znalezione obrazy dla zapytania natura cisza"/>
          <p:cNvPicPr>
            <a:picLocks noChangeAspect="1" noChangeArrowheads="1"/>
          </p:cNvPicPr>
          <p:nvPr/>
        </p:nvPicPr>
        <p:blipFill>
          <a:blip r:embed="rId3" cstate="print"/>
          <a:srcRect/>
          <a:stretch>
            <a:fillRect/>
          </a:stretch>
        </p:blipFill>
        <p:spPr bwMode="auto">
          <a:xfrm>
            <a:off x="611560" y="404664"/>
            <a:ext cx="7810500" cy="3312368"/>
          </a:xfrm>
          <a:prstGeom prst="rect">
            <a:avLst/>
          </a:prstGeom>
          <a:noFill/>
        </p:spPr>
      </p:pic>
      <p:sp>
        <p:nvSpPr>
          <p:cNvPr id="3" name="Symbol zastępczy zawartości 2"/>
          <p:cNvSpPr>
            <a:spLocks noGrp="1"/>
          </p:cNvSpPr>
          <p:nvPr>
            <p:ph idx="1"/>
          </p:nvPr>
        </p:nvSpPr>
        <p:spPr>
          <a:xfrm>
            <a:off x="323528" y="3789040"/>
            <a:ext cx="8229600" cy="4525963"/>
          </a:xfrm>
        </p:spPr>
        <p:txBody>
          <a:bodyPr>
            <a:noAutofit/>
          </a:bodyPr>
          <a:lstStyle/>
          <a:p>
            <a:pPr>
              <a:buNone/>
              <a:defRPr/>
            </a:pPr>
            <a:r>
              <a:rPr lang="pl-PL" sz="2000" dirty="0" smtClean="0"/>
              <a:t>	Hałas </a:t>
            </a:r>
            <a:r>
              <a:rPr lang="pl-PL" sz="2000" dirty="0"/>
              <a:t>powoduje pogorszenie </a:t>
            </a:r>
            <a:br>
              <a:rPr lang="pl-PL" sz="2000" dirty="0"/>
            </a:br>
            <a:r>
              <a:rPr lang="pl-PL" sz="2000" dirty="0"/>
              <a:t>jakości środowiska przyrodniczego, </a:t>
            </a:r>
            <a:br>
              <a:rPr lang="pl-PL" sz="2000" dirty="0"/>
            </a:br>
            <a:r>
              <a:rPr lang="pl-PL" sz="2000" dirty="0"/>
              <a:t>a w konsekwencji</a:t>
            </a:r>
            <a:r>
              <a:rPr lang="pl-PL" sz="2000" dirty="0" smtClean="0"/>
              <a:t>:</a:t>
            </a:r>
            <a:endParaRPr lang="pl-PL" sz="2000" dirty="0"/>
          </a:p>
          <a:p>
            <a:pPr marL="271463" indent="-271463">
              <a:defRPr/>
            </a:pPr>
            <a:r>
              <a:rPr lang="pl-PL" sz="2000" dirty="0" smtClean="0"/>
              <a:t>utratę </a:t>
            </a:r>
            <a:r>
              <a:rPr lang="pl-PL" sz="2000" dirty="0"/>
              <a:t>przez środowisko naturalne istotnej wartości, jaką jest cisza;</a:t>
            </a:r>
          </a:p>
          <a:p>
            <a:pPr marL="271463" indent="-271463">
              <a:defRPr/>
            </a:pPr>
            <a:r>
              <a:rPr lang="pl-PL" sz="2000" dirty="0" smtClean="0"/>
              <a:t>zmniejszenie </a:t>
            </a:r>
            <a:r>
              <a:rPr lang="pl-PL" sz="2000" dirty="0"/>
              <a:t>(lub utratę) wartości terenów rekreacyjnych lub leczniczych;</a:t>
            </a:r>
          </a:p>
          <a:p>
            <a:pPr marL="271463" indent="-271463">
              <a:defRPr/>
            </a:pPr>
            <a:r>
              <a:rPr lang="pl-PL" sz="2000" dirty="0" smtClean="0"/>
              <a:t>zmianę </a:t>
            </a:r>
            <a:r>
              <a:rPr lang="pl-PL" sz="2000" dirty="0"/>
              <a:t>zachowań ptaków i innych zwierząt (stany lękowe, zmiana siedlisk, zmniejszenie liczby składanych jaj, spadek mleczności zwierząt i inne). </a:t>
            </a:r>
          </a:p>
          <a:p>
            <a:endParaRPr lang="pl-PL" sz="2000" dirty="0"/>
          </a:p>
        </p:txBody>
      </p:sp>
    </p:spTree>
  </p:cSld>
  <p:clrMapOvr>
    <a:masterClrMapping/>
  </p:clrMapOvr>
  <p:transition spd="slow" advClick="0" advTm="5000">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3000" fill="hold"/>
                                        <p:tgtEl>
                                          <p:spTgt spid="7"/>
                                        </p:tgtEl>
                                        <p:attrNameLst>
                                          <p:attrName>ppt_x</p:attrName>
                                        </p:attrNameLst>
                                      </p:cBhvr>
                                      <p:tavLst>
                                        <p:tav tm="0">
                                          <p:val>
                                            <p:strVal val="#ppt_x"/>
                                          </p:val>
                                        </p:tav>
                                        <p:tav tm="100000">
                                          <p:val>
                                            <p:strVal val="#ppt_x"/>
                                          </p:val>
                                        </p:tav>
                                      </p:tavLst>
                                    </p:anim>
                                    <p:anim calcmode="lin" valueType="num">
                                      <p:cBhvr additive="base">
                                        <p:cTn id="8" dur="30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fontScale="90000"/>
          </a:bodyPr>
          <a:lstStyle/>
          <a:p>
            <a:r>
              <a:rPr lang="pl-PL" b="1" i="1" dirty="0" smtClean="0"/>
              <a:t>Wpływ hałasu na zdrowie człowieka</a:t>
            </a:r>
            <a:endParaRPr lang="pl-PL" b="1" i="1" dirty="0"/>
          </a:p>
        </p:txBody>
      </p:sp>
      <p:sp>
        <p:nvSpPr>
          <p:cNvPr id="3" name="Symbol zastępczy zawartości 2"/>
          <p:cNvSpPr>
            <a:spLocks noGrp="1"/>
          </p:cNvSpPr>
          <p:nvPr>
            <p:ph idx="1"/>
          </p:nvPr>
        </p:nvSpPr>
        <p:spPr/>
        <p:txBody>
          <a:bodyPr>
            <a:normAutofit fontScale="77500" lnSpcReduction="20000"/>
          </a:bodyPr>
          <a:lstStyle/>
          <a:p>
            <a:r>
              <a:rPr lang="pl-PL" dirty="0" smtClean="0"/>
              <a:t>Stały i uciążliwy hałas męczy nas nie tylko fizycznie, ale też psychicznie- pogarszając nasze samopoczucie. Głośne dźwięki przeszkadzają nie tylko w śnie, uniemożliwiając odpoczynek, ale również przyspieszają i pogłębiają zmęczenie, pogarszają ostrość widzenia, bystrość obserwacji oraz wpływają na opóźnienie reakcji obronnych, zwiększając prawdopodobieństwo nieszczęśliwych wypadków. Dodatkowo hałas osłabia naszą koncentrację i chęć działania, przeszkadza nam w swobodnym komunikowaniu się, a co za tym idzie zmniejsza wydajność naszej pracy i wyzwala agresję. </a:t>
            </a:r>
          </a:p>
          <a:p>
            <a:r>
              <a:rPr lang="pl-PL" dirty="0" smtClean="0"/>
              <a:t>Hałas szkodzi naszemu zdrowiu tak samo jak zanieczyszczone powietrze. Tym bardziej, że poziom hałasu w miastach ciągle wzrasta. </a:t>
            </a:r>
          </a:p>
          <a:p>
            <a:endParaRPr lang="pl-PL" dirty="0"/>
          </a:p>
        </p:txBody>
      </p:sp>
    </p:spTree>
  </p:cSld>
  <p:clrMapOvr>
    <a:masterClrMapping/>
  </p:clrMapOvr>
  <p:transition spd="slow" advClick="0" advTm="5000">
    <p:strips dir="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t>Jak się chronić przed hałasem</a:t>
            </a:r>
            <a:endParaRPr lang="pl-PL" b="1" i="1" dirty="0"/>
          </a:p>
        </p:txBody>
      </p:sp>
      <p:sp>
        <p:nvSpPr>
          <p:cNvPr id="3" name="Symbol zastępczy zawartości 2"/>
          <p:cNvSpPr>
            <a:spLocks noGrp="1"/>
          </p:cNvSpPr>
          <p:nvPr>
            <p:ph idx="1"/>
          </p:nvPr>
        </p:nvSpPr>
        <p:spPr/>
        <p:txBody>
          <a:bodyPr>
            <a:normAutofit fontScale="70000" lnSpcReduction="20000"/>
          </a:bodyPr>
          <a:lstStyle/>
          <a:p>
            <a:r>
              <a:rPr lang="pl-PL" b="1" dirty="0" smtClean="0"/>
              <a:t> </a:t>
            </a:r>
            <a:r>
              <a:rPr lang="pl-PL" dirty="0" smtClean="0"/>
              <a:t>Chroń się przed hałasem za pomocą nauszników lub wkładek dousznych.</a:t>
            </a:r>
          </a:p>
          <a:p>
            <a:r>
              <a:rPr lang="pl-PL" dirty="0" smtClean="0"/>
              <a:t>Nie przesadzaj z głośnością muzyki, zwłaszcza w słuchawkach. Jeśli zagłusza ona całkowicie dźwięki z otoczenia, jej dłuższe słuchanie (przez więcej niż godzinę) może pogłębić osłabienie słuchu, pojawiające się w późniejszym wieku.</a:t>
            </a:r>
          </a:p>
          <a:p>
            <a:r>
              <a:rPr lang="pl-PL" dirty="0" smtClean="0"/>
              <a:t>Daj odpocząć uszom. Jeśli przebywasz w hałaśliwym środowisku i nie masz nauszników czy wkładek, postaraj się robić co najmniej 10-minutowe przerwy, które spędzisz we względnej ciszy.</a:t>
            </a:r>
          </a:p>
          <a:p>
            <a:r>
              <a:rPr lang="pl-PL" dirty="0" smtClean="0"/>
              <a:t>Uważaj na hałas w samochodzie. Dotyczy to zwłaszcza głośnego słuchania muzyki, które może także zagłuszyć ważne dla kierowcy dźwięki (np. trąbienie innych pojazdów czy sygnał karetki pogotowia).</a:t>
            </a:r>
            <a:endParaRPr lang="pl-PL" dirty="0"/>
          </a:p>
        </p:txBody>
      </p:sp>
    </p:spTree>
  </p:cSld>
  <p:clrMapOvr>
    <a:masterClrMapping/>
  </p:clrMapOvr>
  <p:transition spd="slow" advClick="0" advTm="5000">
    <p:diamon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26626" name="Picture 2" descr="Znalezione obrazy dla zapytania polska halas"/>
          <p:cNvPicPr>
            <a:picLocks noChangeAspect="1" noChangeArrowheads="1"/>
          </p:cNvPicPr>
          <p:nvPr/>
        </p:nvPicPr>
        <p:blipFill>
          <a:blip r:embed="rId3" cstate="print"/>
          <a:srcRect/>
          <a:stretch>
            <a:fillRect/>
          </a:stretch>
        </p:blipFill>
        <p:spPr bwMode="auto">
          <a:xfrm>
            <a:off x="4932040" y="3212976"/>
            <a:ext cx="4211960" cy="3645024"/>
          </a:xfrm>
          <a:prstGeom prst="rect">
            <a:avLst/>
          </a:prstGeom>
          <a:noFill/>
        </p:spPr>
      </p:pic>
      <p:sp>
        <p:nvSpPr>
          <p:cNvPr id="2" name="Tytuł 1"/>
          <p:cNvSpPr>
            <a:spLocks noGrp="1"/>
          </p:cNvSpPr>
          <p:nvPr>
            <p:ph type="title"/>
          </p:nvPr>
        </p:nvSpPr>
        <p:spPr>
          <a:xfrm>
            <a:off x="457200" y="274638"/>
            <a:ext cx="2386608" cy="1143000"/>
          </a:xfrm>
        </p:spPr>
        <p:txBody>
          <a:bodyPr>
            <a:normAutofit/>
          </a:bodyPr>
          <a:lstStyle/>
          <a:p>
            <a:r>
              <a:rPr lang="pl-PL" sz="4800" b="1" i="1" dirty="0" smtClean="0"/>
              <a:t>Polska</a:t>
            </a:r>
            <a:endParaRPr lang="pl-PL" sz="4800" b="1" i="1" dirty="0"/>
          </a:p>
        </p:txBody>
      </p:sp>
      <p:sp>
        <p:nvSpPr>
          <p:cNvPr id="3" name="Symbol zastępczy zawartości 2"/>
          <p:cNvSpPr>
            <a:spLocks noGrp="1"/>
          </p:cNvSpPr>
          <p:nvPr>
            <p:ph idx="1"/>
          </p:nvPr>
        </p:nvSpPr>
        <p:spPr>
          <a:xfrm>
            <a:off x="323528" y="1412777"/>
            <a:ext cx="8229600" cy="5445224"/>
          </a:xfrm>
        </p:spPr>
        <p:txBody>
          <a:bodyPr>
            <a:normAutofit fontScale="70000" lnSpcReduction="20000"/>
          </a:bodyPr>
          <a:lstStyle/>
          <a:p>
            <a:pPr algn="just"/>
            <a:r>
              <a:rPr lang="pl-PL" dirty="0" smtClean="0">
                <a:solidFill>
                  <a:schemeClr val="tx1"/>
                </a:solidFill>
              </a:rPr>
              <a:t>Ludność znacznej części obszaru Polski (65785 km</a:t>
            </a:r>
            <a:r>
              <a:rPr lang="pl-PL" baseline="30000" dirty="0" smtClean="0">
                <a:solidFill>
                  <a:schemeClr val="tx1"/>
                </a:solidFill>
              </a:rPr>
              <a:t>2</a:t>
            </a:r>
            <a:r>
              <a:rPr lang="pl-PL" dirty="0" smtClean="0">
                <a:solidFill>
                  <a:schemeClr val="tx1"/>
                </a:solidFill>
              </a:rPr>
              <a:t>, czyli 21%) jest narażona na ponadnormatywny hałas komunikacyjny i przemysłowy. Hałas o poziomie powyżej 60 </a:t>
            </a:r>
            <a:r>
              <a:rPr lang="pl-PL" dirty="0" err="1" smtClean="0">
                <a:solidFill>
                  <a:schemeClr val="tx1"/>
                </a:solidFill>
              </a:rPr>
              <a:t>dB</a:t>
            </a:r>
            <a:r>
              <a:rPr lang="pl-PL" dirty="0" smtClean="0">
                <a:solidFill>
                  <a:schemeClr val="tx1"/>
                </a:solidFill>
              </a:rPr>
              <a:t> oddziałuje na 12,5 mln osób, co stanowi 33% ludności kraju. </a:t>
            </a:r>
          </a:p>
          <a:p>
            <a:pPr algn="just"/>
            <a:r>
              <a:rPr lang="pl-PL" dirty="0" smtClean="0">
                <a:solidFill>
                  <a:schemeClr val="tx1"/>
                </a:solidFill>
              </a:rPr>
              <a:t>Liczba mieszkańców narażonych na hałas komunikacyjny o poziomie powyżej 60 </a:t>
            </a:r>
            <a:r>
              <a:rPr lang="pl-PL" dirty="0" err="1" smtClean="0">
                <a:solidFill>
                  <a:schemeClr val="tx1"/>
                </a:solidFill>
              </a:rPr>
              <a:t>dB</a:t>
            </a:r>
            <a:r>
              <a:rPr lang="pl-PL" dirty="0" smtClean="0">
                <a:solidFill>
                  <a:schemeClr val="tx1"/>
                </a:solidFill>
              </a:rPr>
              <a:t>, osiąga:</a:t>
            </a:r>
          </a:p>
          <a:p>
            <a:pPr>
              <a:buFont typeface="Arial" charset="0"/>
              <a:buChar char="•"/>
            </a:pPr>
            <a:r>
              <a:rPr lang="pl-PL" dirty="0" smtClean="0"/>
              <a:t> w dużych miastach 30%, </a:t>
            </a:r>
          </a:p>
          <a:p>
            <a:pPr>
              <a:buFont typeface="Arial" charset="0"/>
              <a:buChar char="•"/>
            </a:pPr>
            <a:r>
              <a:rPr lang="pl-PL" dirty="0" smtClean="0"/>
              <a:t>w średnich 40%, </a:t>
            </a:r>
          </a:p>
          <a:p>
            <a:pPr>
              <a:buFont typeface="Arial" charset="0"/>
              <a:buChar char="•"/>
            </a:pPr>
            <a:r>
              <a:rPr lang="pl-PL" dirty="0" smtClean="0"/>
              <a:t>w małych 25% </a:t>
            </a:r>
          </a:p>
          <a:p>
            <a:pPr>
              <a:buFont typeface="Arial" charset="0"/>
              <a:buChar char="•"/>
            </a:pPr>
            <a:r>
              <a:rPr lang="pl-PL" dirty="0" smtClean="0"/>
              <a:t>na wsi ponad 7%.</a:t>
            </a:r>
          </a:p>
          <a:p>
            <a:r>
              <a:rPr lang="pl-PL" dirty="0" smtClean="0"/>
              <a:t>Województwami najbardziej </a:t>
            </a:r>
          </a:p>
          <a:p>
            <a:pPr>
              <a:buNone/>
            </a:pPr>
            <a:r>
              <a:rPr lang="pl-PL" dirty="0" smtClean="0"/>
              <a:t>zagrożonymi hałasem powyżej 60 </a:t>
            </a:r>
            <a:r>
              <a:rPr lang="pl-PL" dirty="0" err="1" smtClean="0"/>
              <a:t>dB</a:t>
            </a:r>
            <a:r>
              <a:rPr lang="pl-PL" dirty="0" smtClean="0"/>
              <a:t> są </a:t>
            </a:r>
          </a:p>
          <a:p>
            <a:pPr>
              <a:buFont typeface="Arial" charset="0"/>
              <a:buChar char="•"/>
            </a:pPr>
            <a:r>
              <a:rPr lang="pl-PL" dirty="0" smtClean="0"/>
              <a:t>mazowieckie, </a:t>
            </a:r>
          </a:p>
          <a:p>
            <a:pPr>
              <a:buFont typeface="Arial" charset="0"/>
              <a:buChar char="•"/>
            </a:pPr>
            <a:r>
              <a:rPr lang="pl-PL" dirty="0" smtClean="0"/>
              <a:t>łódzkie </a:t>
            </a:r>
          </a:p>
          <a:p>
            <a:pPr>
              <a:buFont typeface="Arial" charset="0"/>
              <a:buChar char="•"/>
            </a:pPr>
            <a:r>
              <a:rPr lang="pl-PL" dirty="0" smtClean="0"/>
              <a:t>śląskie. </a:t>
            </a:r>
          </a:p>
          <a:p>
            <a:pPr>
              <a:buFont typeface="Arial" charset="0"/>
              <a:buChar char="•"/>
            </a:pPr>
            <a:endParaRPr lang="pl-PL" dirty="0"/>
          </a:p>
        </p:txBody>
      </p:sp>
    </p:spTree>
  </p:cSld>
  <p:clrMapOvr>
    <a:masterClrMapping/>
  </p:clrMapOvr>
  <p:transition spd="slow" advClick="0" advTm="5000">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32" fill="hold" nodeType="with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diamond(out)">
                                      <p:cBhvr>
                                        <p:cTn id="7" dur="1000"/>
                                        <p:tgtEl>
                                          <p:spTgt spid="26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t>Walka z hałasem w szkołach</a:t>
            </a:r>
            <a:endParaRPr lang="pl-PL" b="1" i="1" dirty="0"/>
          </a:p>
        </p:txBody>
      </p:sp>
      <p:sp>
        <p:nvSpPr>
          <p:cNvPr id="3" name="Symbol zastępczy zawartości 2"/>
          <p:cNvSpPr>
            <a:spLocks noGrp="1"/>
          </p:cNvSpPr>
          <p:nvPr>
            <p:ph idx="1"/>
          </p:nvPr>
        </p:nvSpPr>
        <p:spPr>
          <a:xfrm>
            <a:off x="467544" y="1196752"/>
            <a:ext cx="8229600" cy="4525963"/>
          </a:xfrm>
        </p:spPr>
        <p:txBody>
          <a:bodyPr>
            <a:normAutofit/>
          </a:bodyPr>
          <a:lstStyle/>
          <a:p>
            <a:pPr algn="just">
              <a:defRPr/>
            </a:pPr>
            <a:r>
              <a:rPr lang="pl-PL" sz="2400" dirty="0"/>
              <a:t>Zwiększyć świadomość uczniów na temat hałasu.</a:t>
            </a:r>
          </a:p>
          <a:p>
            <a:pPr marL="90488" indent="-90488" algn="just">
              <a:defRPr/>
            </a:pPr>
            <a:r>
              <a:rPr lang="pl-PL" sz="2400" dirty="0"/>
              <a:t>Zorganizować konkurs na plakat pt. „Czy hałas wpływa na nasze zdrowie?”</a:t>
            </a:r>
          </a:p>
          <a:p>
            <a:pPr marL="90488" indent="-90488" algn="just">
              <a:defRPr/>
            </a:pPr>
            <a:r>
              <a:rPr lang="pl-PL" sz="2400" dirty="0"/>
              <a:t>Ocenić poziom hałasu w szkole: w ramach specjalnego projektu, młodzież będzie mogła zmierzyć natężenie hałasu w różnych miejscach szkoły, np. biblioteka, bufet, sklepik szkolny.</a:t>
            </a:r>
          </a:p>
          <a:p>
            <a:endParaRPr lang="pl-PL" sz="2400" dirty="0"/>
          </a:p>
        </p:txBody>
      </p:sp>
      <p:pic>
        <p:nvPicPr>
          <p:cNvPr id="28674" name="Picture 2" descr="Znalezione obrazy dla zapytania hałas w szkole"/>
          <p:cNvPicPr>
            <a:picLocks noChangeAspect="1" noChangeArrowheads="1"/>
          </p:cNvPicPr>
          <p:nvPr/>
        </p:nvPicPr>
        <p:blipFill>
          <a:blip r:embed="rId3" cstate="print"/>
          <a:srcRect/>
          <a:stretch>
            <a:fillRect/>
          </a:stretch>
        </p:blipFill>
        <p:spPr bwMode="auto">
          <a:xfrm>
            <a:off x="251520" y="4365104"/>
            <a:ext cx="3419872" cy="2253452"/>
          </a:xfrm>
          <a:prstGeom prst="rect">
            <a:avLst/>
          </a:prstGeom>
          <a:noFill/>
        </p:spPr>
      </p:pic>
      <p:pic>
        <p:nvPicPr>
          <p:cNvPr id="28676" name="Picture 4" descr="Znalezione obrazy dla zapytania hałas w szkole"/>
          <p:cNvPicPr>
            <a:picLocks noChangeAspect="1" noChangeArrowheads="1"/>
          </p:cNvPicPr>
          <p:nvPr/>
        </p:nvPicPr>
        <p:blipFill>
          <a:blip r:embed="rId4" cstate="print"/>
          <a:srcRect/>
          <a:stretch>
            <a:fillRect/>
          </a:stretch>
        </p:blipFill>
        <p:spPr bwMode="auto">
          <a:xfrm>
            <a:off x="5004048" y="4000500"/>
            <a:ext cx="3923928" cy="2857500"/>
          </a:xfrm>
          <a:prstGeom prst="rect">
            <a:avLst/>
          </a:prstGeom>
          <a:noFill/>
        </p:spPr>
      </p:pic>
      <p:pic>
        <p:nvPicPr>
          <p:cNvPr id="28678" name="Picture 6" descr="Znalezione obrazy dla zapytania hałas w szkole"/>
          <p:cNvPicPr>
            <a:picLocks noChangeAspect="1" noChangeArrowheads="1"/>
          </p:cNvPicPr>
          <p:nvPr/>
        </p:nvPicPr>
        <p:blipFill>
          <a:blip r:embed="rId5" cstate="print"/>
          <a:srcRect/>
          <a:stretch>
            <a:fillRect/>
          </a:stretch>
        </p:blipFill>
        <p:spPr bwMode="auto">
          <a:xfrm>
            <a:off x="2843808" y="3861048"/>
            <a:ext cx="2152650" cy="1866901"/>
          </a:xfrm>
          <a:prstGeom prst="rect">
            <a:avLst/>
          </a:prstGeom>
          <a:noFill/>
        </p:spPr>
      </p:pic>
    </p:spTree>
  </p:cSld>
  <p:clrMapOvr>
    <a:masterClrMapping/>
  </p:clrMapOvr>
  <p:transition spd="slow" advClick="0" advTm="5000">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additive="base">
                                        <p:cTn id="7" dur="2000" fill="hold"/>
                                        <p:tgtEl>
                                          <p:spTgt spid="28674"/>
                                        </p:tgtEl>
                                        <p:attrNameLst>
                                          <p:attrName>ppt_x</p:attrName>
                                        </p:attrNameLst>
                                      </p:cBhvr>
                                      <p:tavLst>
                                        <p:tav tm="0">
                                          <p:val>
                                            <p:strVal val="0-#ppt_w/2"/>
                                          </p:val>
                                        </p:tav>
                                        <p:tav tm="100000">
                                          <p:val>
                                            <p:strVal val="#ppt_x"/>
                                          </p:val>
                                        </p:tav>
                                      </p:tavLst>
                                    </p:anim>
                                    <p:anim calcmode="lin" valueType="num">
                                      <p:cBhvr additive="base">
                                        <p:cTn id="8" dur="2000" fill="hold"/>
                                        <p:tgtEl>
                                          <p:spTgt spid="28674"/>
                                        </p:tgtEl>
                                        <p:attrNameLst>
                                          <p:attrName>ppt_y</p:attrName>
                                        </p:attrNameLst>
                                      </p:cBhvr>
                                      <p:tavLst>
                                        <p:tav tm="0">
                                          <p:val>
                                            <p:strVal val="#ppt_y"/>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8678"/>
                                        </p:tgtEl>
                                        <p:attrNameLst>
                                          <p:attrName>style.visibility</p:attrName>
                                        </p:attrNameLst>
                                      </p:cBhvr>
                                      <p:to>
                                        <p:strVal val="visible"/>
                                      </p:to>
                                    </p:set>
                                    <p:anim calcmode="lin" valueType="num">
                                      <p:cBhvr additive="base">
                                        <p:cTn id="11" dur="2000" fill="hold"/>
                                        <p:tgtEl>
                                          <p:spTgt spid="28678"/>
                                        </p:tgtEl>
                                        <p:attrNameLst>
                                          <p:attrName>ppt_x</p:attrName>
                                        </p:attrNameLst>
                                      </p:cBhvr>
                                      <p:tavLst>
                                        <p:tav tm="0">
                                          <p:val>
                                            <p:strVal val="#ppt_x"/>
                                          </p:val>
                                        </p:tav>
                                        <p:tav tm="100000">
                                          <p:val>
                                            <p:strVal val="#ppt_x"/>
                                          </p:val>
                                        </p:tav>
                                      </p:tavLst>
                                    </p:anim>
                                    <p:anim calcmode="lin" valueType="num">
                                      <p:cBhvr additive="base">
                                        <p:cTn id="12" dur="2000" fill="hold"/>
                                        <p:tgtEl>
                                          <p:spTgt spid="28678"/>
                                        </p:tgtEl>
                                        <p:attrNameLst>
                                          <p:attrName>ppt_y</p:attrName>
                                        </p:attrNameLst>
                                      </p:cBhvr>
                                      <p:tavLst>
                                        <p:tav tm="0">
                                          <p:val>
                                            <p:strVal val="1+#ppt_h/2"/>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8676"/>
                                        </p:tgtEl>
                                        <p:attrNameLst>
                                          <p:attrName>style.visibility</p:attrName>
                                        </p:attrNameLst>
                                      </p:cBhvr>
                                      <p:to>
                                        <p:strVal val="visible"/>
                                      </p:to>
                                    </p:set>
                                    <p:anim calcmode="lin" valueType="num">
                                      <p:cBhvr additive="base">
                                        <p:cTn id="15" dur="2000" fill="hold"/>
                                        <p:tgtEl>
                                          <p:spTgt spid="28676"/>
                                        </p:tgtEl>
                                        <p:attrNameLst>
                                          <p:attrName>ppt_x</p:attrName>
                                        </p:attrNameLst>
                                      </p:cBhvr>
                                      <p:tavLst>
                                        <p:tav tm="0">
                                          <p:val>
                                            <p:strVal val="1+#ppt_w/2"/>
                                          </p:val>
                                        </p:tav>
                                        <p:tav tm="100000">
                                          <p:val>
                                            <p:strVal val="#ppt_x"/>
                                          </p:val>
                                        </p:tav>
                                      </p:tavLst>
                                    </p:anim>
                                    <p:anim calcmode="lin" valueType="num">
                                      <p:cBhvr additive="base">
                                        <p:cTn id="16" dur="2000" fill="hold"/>
                                        <p:tgtEl>
                                          <p:spTgt spid="28676"/>
                                        </p:tgtEl>
                                        <p:attrNameLst>
                                          <p:attrName>ppt_y</p:attrName>
                                        </p:attrNameLst>
                                      </p:cBhvr>
                                      <p:tavLst>
                                        <p:tav tm="0">
                                          <p:val>
                                            <p:strVal val="#ppt_y"/>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2000" fill="hold"/>
                                        <p:tgtEl>
                                          <p:spTgt spid="2"/>
                                        </p:tgtEl>
                                        <p:attrNameLst>
                                          <p:attrName>ppt_x</p:attrName>
                                        </p:attrNameLst>
                                      </p:cBhvr>
                                      <p:tavLst>
                                        <p:tav tm="0">
                                          <p:val>
                                            <p:strVal val="#ppt_x"/>
                                          </p:val>
                                        </p:tav>
                                        <p:tav tm="100000">
                                          <p:val>
                                            <p:strVal val="#ppt_x"/>
                                          </p:val>
                                        </p:tav>
                                      </p:tavLst>
                                    </p:anim>
                                    <p:anim calcmode="lin" valueType="num">
                                      <p:cBhvr additive="base">
                                        <p:cTn id="20" dur="2000" fill="hold"/>
                                        <p:tgtEl>
                                          <p:spTgt spid="2"/>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 calcmode="lin" valueType="num">
                                      <p:cBhvr additive="base">
                                        <p:cTn id="23" dur="20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24" dur="2000" fill="hold"/>
                                        <p:tgtEl>
                                          <p:spTgt spid="3">
                                            <p:txEl>
                                              <p:pRg st="0" end="0"/>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childTnLst>
                                    <p:set>
                                      <p:cBhvr>
                                        <p:cTn id="26" dur="1" fill="hold">
                                          <p:stCondLst>
                                            <p:cond delay="0"/>
                                          </p:stCondLst>
                                        </p:cTn>
                                        <p:tgtEl>
                                          <p:spTgt spid="3">
                                            <p:txEl>
                                              <p:pRg st="1" end="1"/>
                                            </p:txEl>
                                          </p:spTgt>
                                        </p:tgtEl>
                                        <p:attrNameLst>
                                          <p:attrName>style.visibility</p:attrName>
                                        </p:attrNameLst>
                                      </p:cBhvr>
                                      <p:to>
                                        <p:strVal val="visible"/>
                                      </p:to>
                                    </p:set>
                                    <p:anim calcmode="lin" valueType="num">
                                      <p:cBhvr additive="base">
                                        <p:cTn id="27" dur="20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3">
                                            <p:txEl>
                                              <p:pRg st="1" end="1"/>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20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32" dur="2000" fill="hold"/>
                                        <p:tgtEl>
                                          <p:spTgt spid="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0"/>
            <a:ext cx="8229600" cy="1196752"/>
          </a:xfrm>
        </p:spPr>
        <p:txBody>
          <a:bodyPr>
            <a:normAutofit/>
          </a:bodyPr>
          <a:lstStyle/>
          <a:p>
            <a:r>
              <a:rPr lang="pl-PL" sz="4800" b="1" i="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CIEKAWOSTKI</a:t>
            </a:r>
            <a:endParaRPr lang="pl-PL" sz="4800" i="1" dirty="0"/>
          </a:p>
        </p:txBody>
      </p:sp>
      <p:sp>
        <p:nvSpPr>
          <p:cNvPr id="3" name="Symbol zastępczy zawartości 2"/>
          <p:cNvSpPr>
            <a:spLocks noGrp="1"/>
          </p:cNvSpPr>
          <p:nvPr>
            <p:ph idx="1"/>
          </p:nvPr>
        </p:nvSpPr>
        <p:spPr>
          <a:xfrm>
            <a:off x="457200" y="1052736"/>
            <a:ext cx="8229600" cy="5073427"/>
          </a:xfrm>
        </p:spPr>
        <p:txBody>
          <a:bodyPr>
            <a:normAutofit fontScale="32500" lnSpcReduction="20000"/>
          </a:bodyPr>
          <a:lstStyle/>
          <a:p>
            <a:r>
              <a:rPr lang="pl-PL" sz="4900" dirty="0" smtClean="0"/>
              <a:t>  ponad 500 milionów ludzi na całym świecie niedosłyszy!!!</a:t>
            </a:r>
          </a:p>
          <a:p>
            <a:r>
              <a:rPr lang="pl-PL" sz="4900" dirty="0" smtClean="0"/>
              <a:t>-   około 450 milionów Europejczyków (65% całej populacji) jest narażonych na hałas rzędu 55dB, co może przyczynić się do pojawienia się uczucia niepokoju oraz wystąpienia zakłóceń związanych ze snem</a:t>
            </a:r>
          </a:p>
          <a:p>
            <a:r>
              <a:rPr lang="pl-PL" sz="4900" dirty="0" smtClean="0"/>
              <a:t>-   niektóre rodzaje pistoletów na baterie dla dzieci potrafią wywołać hałas rzędu 110 do 135dB, co odpowiada hałasowi wytworzonemu przez dużą ciężarówkę bądź hałasowi mierzonemu podczas koncertu rockowego lub startowania samolotu</a:t>
            </a:r>
          </a:p>
          <a:p>
            <a:r>
              <a:rPr lang="pl-PL" sz="4900" dirty="0" smtClean="0"/>
              <a:t>-   trwały hałas pochodzący z zabawek mechanicznych (pozytywek lub robotów) jest rzędu 85-95 </a:t>
            </a:r>
            <a:r>
              <a:rPr lang="pl-PL" sz="4900" dirty="0" err="1" smtClean="0"/>
              <a:t>dB</a:t>
            </a:r>
            <a:r>
              <a:rPr lang="pl-PL" sz="4900" dirty="0" smtClean="0"/>
              <a:t>. Zauważmy, że w wielu miejscach pracy pracownicy są zobowiązani do noszenia odpowiednich ochraniaczy na uszy w sytuacji, gdy poziom hałasu przekroczy 85dB.</a:t>
            </a:r>
          </a:p>
          <a:p>
            <a:r>
              <a:rPr lang="pl-PL" sz="4900" dirty="0" smtClean="0"/>
              <a:t>-   nauczyciele cierpią w wyniku istniejącego wokół hałasu. Dotyczy to prawie 70% nauczycieli uczących w klasach oraz 80% nauczycieli i doradców nauczania początkowego i opiekujących się zajęciami pozaszkolnymi.</a:t>
            </a:r>
          </a:p>
          <a:p>
            <a:r>
              <a:rPr lang="pl-PL" sz="4900" dirty="0" smtClean="0"/>
              <a:t>-   w czasie ulicznych godzin szczytu notuje się średni hałas rzędu 70-78dB - może być denerwujący, nie stanowi zagrożenia, pod warunkiem, że nie przebywasz pod jego wpływem przez długi czas. Nikt nie powinien jednak być narażony na hałas rzędu 110dB dłużej niż 1 minutę i 29 sekund podczas jednego dnia.</a:t>
            </a:r>
          </a:p>
          <a:p>
            <a:r>
              <a:rPr lang="pl-PL" sz="4900" dirty="0" smtClean="0"/>
              <a:t>-   szacuje się, że do 2025 roku więcej niż 900 milionów ludzi na całym świecie będzie cierpieć z powodu utraty słuchu większej niż 25dB. !</a:t>
            </a:r>
          </a:p>
          <a:p>
            <a:r>
              <a:rPr lang="pl-PL" sz="4900" dirty="0" smtClean="0"/>
              <a:t>-   słuch absolutny posiada jeden człowiek na 10 tysięcy i jest to prawdopodobnie związane z nerwami słuchowymi.</a:t>
            </a:r>
          </a:p>
          <a:p>
            <a:endParaRPr lang="pl-PL" dirty="0"/>
          </a:p>
        </p:txBody>
      </p:sp>
    </p:spTree>
  </p:cSld>
  <p:clrMapOvr>
    <a:masterClrMapping/>
  </p:clrMapOvr>
  <p:transition spd="slow" advClick="0" advTm="5000">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32"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out)">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t>Skala głośności</a:t>
            </a:r>
            <a:endParaRPr lang="pl-PL" b="1" i="1" dirty="0"/>
          </a:p>
        </p:txBody>
      </p:sp>
      <p:pic>
        <p:nvPicPr>
          <p:cNvPr id="5122" name="Picture 2" descr="https://img.joemonster.org/images/vad/img_38110/bc229daed288d3228371320a26eb7f1b.jpg"/>
          <p:cNvPicPr>
            <a:picLocks noChangeAspect="1" noChangeArrowheads="1"/>
          </p:cNvPicPr>
          <p:nvPr/>
        </p:nvPicPr>
        <p:blipFill>
          <a:blip r:embed="rId3" cstate="print"/>
          <a:srcRect/>
          <a:stretch>
            <a:fillRect/>
          </a:stretch>
        </p:blipFill>
        <p:spPr bwMode="auto">
          <a:xfrm>
            <a:off x="251520" y="1556792"/>
            <a:ext cx="4637417" cy="4248472"/>
          </a:xfrm>
          <a:prstGeom prst="rect">
            <a:avLst/>
          </a:prstGeom>
          <a:noFill/>
        </p:spPr>
      </p:pic>
      <p:pic>
        <p:nvPicPr>
          <p:cNvPr id="4" name="Picture 2"/>
          <p:cNvPicPr>
            <a:picLocks noGrp="1" noChangeAspect="1" noChangeArrowheads="1"/>
          </p:cNvPicPr>
          <p:nvPr>
            <p:ph idx="1"/>
          </p:nvPr>
        </p:nvPicPr>
        <p:blipFill>
          <a:blip r:embed="rId4" cstate="print">
            <a:extLst>
              <a:ext uri="{28A0092B-C50C-407E-A947-70E740481C1C}">
                <a14:useLocalDpi xmlns="" xmlns:a14="http://schemas.microsoft.com/office/drawing/2010/main" val="0"/>
              </a:ext>
            </a:extLst>
          </a:blip>
          <a:stretch>
            <a:fillRect/>
          </a:stretch>
        </p:blipFill>
        <p:spPr bwMode="auto">
          <a:xfrm>
            <a:off x="5508104" y="1556792"/>
            <a:ext cx="3447719"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cSld>
  <p:clrMapOvr>
    <a:masterClrMapping/>
  </p:clrMapOvr>
  <p:transition spd="slow" advClick="0" advTm="5000">
    <p:wipe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blinds(horizontal)">
                                      <p:cBhvr>
                                        <p:cTn id="7" dur="10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17418" name="Picture 10" descr="Znalezione obrazy dla zapytania halas"/>
          <p:cNvPicPr>
            <a:picLocks noChangeAspect="1" noChangeArrowheads="1"/>
          </p:cNvPicPr>
          <p:nvPr/>
        </p:nvPicPr>
        <p:blipFill>
          <a:blip r:embed="rId3" cstate="print"/>
          <a:srcRect/>
          <a:stretch>
            <a:fillRect/>
          </a:stretch>
        </p:blipFill>
        <p:spPr bwMode="auto">
          <a:xfrm>
            <a:off x="4967537" y="3933683"/>
            <a:ext cx="4176463" cy="2924317"/>
          </a:xfrm>
          <a:prstGeom prst="rect">
            <a:avLst/>
          </a:prstGeom>
          <a:noFill/>
        </p:spPr>
      </p:pic>
      <p:sp>
        <p:nvSpPr>
          <p:cNvPr id="2" name="Tytuł 1"/>
          <p:cNvSpPr>
            <a:spLocks noGrp="1"/>
          </p:cNvSpPr>
          <p:nvPr>
            <p:ph type="title"/>
          </p:nvPr>
        </p:nvSpPr>
        <p:spPr/>
        <p:txBody>
          <a:bodyPr/>
          <a:lstStyle/>
          <a:p>
            <a:r>
              <a:rPr lang="pl-PL" b="1" i="1" dirty="0" smtClean="0"/>
              <a:t>CZYM JEST HAŁAS</a:t>
            </a:r>
            <a:endParaRPr lang="pl-PL" b="1" i="1" dirty="0"/>
          </a:p>
        </p:txBody>
      </p:sp>
      <p:sp>
        <p:nvSpPr>
          <p:cNvPr id="3" name="Symbol zastępczy zawartości 2"/>
          <p:cNvSpPr>
            <a:spLocks noGrp="1"/>
          </p:cNvSpPr>
          <p:nvPr>
            <p:ph idx="1"/>
          </p:nvPr>
        </p:nvSpPr>
        <p:spPr>
          <a:xfrm>
            <a:off x="323528" y="1700808"/>
            <a:ext cx="8229600" cy="4525963"/>
          </a:xfrm>
        </p:spPr>
        <p:txBody>
          <a:bodyPr/>
          <a:lstStyle/>
          <a:p>
            <a:r>
              <a:rPr lang="pl-PL" dirty="0" smtClean="0"/>
              <a:t>dźwięki zazwyczaj o nadmiernym natężeniu (zbyt głośne) w danym miejscu i czasie, odbierane jako: „bezcelowe, następnie uciążliwe, przykre, dokuczliwe, wreszcie szkodliwe”.</a:t>
            </a:r>
          </a:p>
          <a:p>
            <a:pPr>
              <a:buNone/>
            </a:pPr>
            <a:endParaRPr lang="pl-PL" dirty="0" smtClean="0"/>
          </a:p>
        </p:txBody>
      </p:sp>
      <p:sp>
        <p:nvSpPr>
          <p:cNvPr id="17410" name="AutoShape 2" descr="Znalezione obrazy dla zapytania ha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7412" name="AutoShape 4" descr="Znalezione obrazy dla zapytania ha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7414" name="AutoShape 6" descr="Znalezione obrazy dla zapytania ha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7416" name="AutoShape 8" descr="Znalezione obrazy dla zapytania halas"/>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Tree>
  </p:cSld>
  <p:clrMapOvr>
    <a:masterClrMapping/>
  </p:clrMapOvr>
  <p:transition spd="slow" advClick="0" advTm="5000">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17418"/>
                                        </p:tgtEl>
                                        <p:attrNameLst>
                                          <p:attrName>style.visibility</p:attrName>
                                        </p:attrNameLst>
                                      </p:cBhvr>
                                      <p:to>
                                        <p:strVal val="visible"/>
                                      </p:to>
                                    </p:set>
                                    <p:animEffect transition="in" filter="box(out)">
                                      <p:cBhvr>
                                        <p:cTn id="7" dur="5000"/>
                                        <p:tgtEl>
                                          <p:spTgt spid="174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467544" y="404665"/>
            <a:ext cx="8229600" cy="2880320"/>
          </a:xfrm>
        </p:spPr>
        <p:txBody>
          <a:bodyPr>
            <a:normAutofit/>
          </a:bodyPr>
          <a:lstStyle/>
          <a:p>
            <a:pPr algn="ctr">
              <a:buNone/>
            </a:pPr>
            <a:r>
              <a:rPr lang="pl-PL" sz="6000" b="1" i="1" dirty="0" smtClean="0"/>
              <a:t>Hałas uszkadza nasze uszy, serce i mózg.</a:t>
            </a:r>
            <a:endParaRPr lang="pl-PL" sz="6000" b="1" i="1" dirty="0"/>
          </a:p>
        </p:txBody>
      </p:sp>
      <p:pic>
        <p:nvPicPr>
          <p:cNvPr id="24578" name="Picture 2" descr="5 kroków, by ochronić się przed hałasem"/>
          <p:cNvPicPr>
            <a:picLocks noChangeAspect="1" noChangeArrowheads="1"/>
          </p:cNvPicPr>
          <p:nvPr/>
        </p:nvPicPr>
        <p:blipFill>
          <a:blip r:embed="rId3" cstate="print"/>
          <a:srcRect/>
          <a:stretch>
            <a:fillRect/>
          </a:stretch>
        </p:blipFill>
        <p:spPr bwMode="auto">
          <a:xfrm>
            <a:off x="1403648" y="2348880"/>
            <a:ext cx="6408712" cy="4270198"/>
          </a:xfrm>
          <a:prstGeom prst="rect">
            <a:avLst/>
          </a:prstGeom>
          <a:noFill/>
        </p:spPr>
      </p:pic>
    </p:spTree>
  </p:cSld>
  <p:clrMapOvr>
    <a:masterClrMapping/>
  </p:clrMapOvr>
  <p:transition spd="slow" advClick="0" advTm="5000">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24578"/>
                                        </p:tgtEl>
                                        <p:attrNameLst>
                                          <p:attrName>style.visibility</p:attrName>
                                        </p:attrNameLst>
                                      </p:cBhvr>
                                      <p:to>
                                        <p:strVal val="visible"/>
                                      </p:to>
                                    </p:set>
                                    <p:anim calcmode="lin" valueType="num">
                                      <p:cBhvr additive="base">
                                        <p:cTn id="7" dur="1000" fill="hold"/>
                                        <p:tgtEl>
                                          <p:spTgt spid="24578"/>
                                        </p:tgtEl>
                                        <p:attrNameLst>
                                          <p:attrName>ppt_x</p:attrName>
                                        </p:attrNameLst>
                                      </p:cBhvr>
                                      <p:tavLst>
                                        <p:tav tm="0">
                                          <p:val>
                                            <p:strVal val="#ppt_x"/>
                                          </p:val>
                                        </p:tav>
                                        <p:tav tm="100000">
                                          <p:val>
                                            <p:strVal val="#ppt_x"/>
                                          </p:val>
                                        </p:tav>
                                      </p:tavLst>
                                    </p:anim>
                                    <p:anim calcmode="lin" valueType="num">
                                      <p:cBhvr additive="base">
                                        <p:cTn id="8" dur="1000" fill="hold"/>
                                        <p:tgtEl>
                                          <p:spTgt spid="24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67544" y="332656"/>
            <a:ext cx="3384376" cy="2808312"/>
          </a:xfrm>
        </p:spPr>
        <p:txBody>
          <a:bodyPr>
            <a:normAutofit/>
          </a:bodyPr>
          <a:lstStyle/>
          <a:p>
            <a:r>
              <a:rPr lang="pl-PL" sz="5400" b="1" i="1" dirty="0" smtClean="0"/>
              <a:t>Natężenie dźwięku</a:t>
            </a:r>
            <a:endParaRPr lang="pl-PL" sz="5400" b="1" i="1" dirty="0"/>
          </a:p>
        </p:txBody>
      </p:sp>
      <p:pic>
        <p:nvPicPr>
          <p:cNvPr id="4" name="Obraz 8" descr="skala_halasu.jpg"/>
          <p:cNvPicPr>
            <a:picLocks noGrp="1" noChangeAspect="1"/>
          </p:cNvPicPr>
          <p:nvPr>
            <p:ph idx="1"/>
          </p:nvPr>
        </p:nvPicPr>
        <p:blipFill>
          <a:blip r:embed="rId3" cstate="print"/>
          <a:stretch>
            <a:fillRect/>
          </a:stretch>
        </p:blipFill>
        <p:spPr bwMode="auto">
          <a:xfrm>
            <a:off x="4067944" y="260648"/>
            <a:ext cx="4456916" cy="6306062"/>
          </a:xfrm>
          <a:prstGeom prst="rect">
            <a:avLst/>
          </a:prstGeom>
          <a:noFill/>
          <a:ln w="9525">
            <a:noFill/>
            <a:miter lim="800000"/>
            <a:headEnd/>
            <a:tailEnd/>
          </a:ln>
        </p:spPr>
      </p:pic>
      <p:pic>
        <p:nvPicPr>
          <p:cNvPr id="7172" name="Picture 4" descr="Znalezione obrazy dla zapytania halas szkodzi zdrowiu "/>
          <p:cNvPicPr>
            <a:picLocks noChangeAspect="1" noChangeArrowheads="1"/>
          </p:cNvPicPr>
          <p:nvPr/>
        </p:nvPicPr>
        <p:blipFill>
          <a:blip r:embed="rId4" cstate="print"/>
          <a:srcRect/>
          <a:stretch>
            <a:fillRect/>
          </a:stretch>
        </p:blipFill>
        <p:spPr bwMode="auto">
          <a:xfrm>
            <a:off x="322348" y="3429000"/>
            <a:ext cx="3895512" cy="2808312"/>
          </a:xfrm>
          <a:prstGeom prst="rect">
            <a:avLst/>
          </a:prstGeom>
          <a:noFill/>
        </p:spPr>
      </p:pic>
    </p:spTree>
  </p:cSld>
  <p:clrMapOvr>
    <a:masterClrMapping/>
  </p:clrMapOvr>
  <p:transition spd="slow" advClick="0" advTm="5000">
    <p:wedg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pic>
        <p:nvPicPr>
          <p:cNvPr id="4098" name="Picture 2" descr="Znalezione obrazy dla zapytania halas szkodzi zdrowiu"/>
          <p:cNvPicPr>
            <a:picLocks noChangeAspect="1" noChangeArrowheads="1"/>
          </p:cNvPicPr>
          <p:nvPr/>
        </p:nvPicPr>
        <p:blipFill>
          <a:blip r:embed="rId3" cstate="print">
            <a:lum bright="5000"/>
          </a:blip>
          <a:srcRect/>
          <a:stretch>
            <a:fillRect/>
          </a:stretch>
        </p:blipFill>
        <p:spPr bwMode="auto">
          <a:xfrm>
            <a:off x="4572000" y="1484784"/>
            <a:ext cx="4572000" cy="5132810"/>
          </a:xfrm>
          <a:prstGeom prst="rect">
            <a:avLst/>
          </a:prstGeom>
          <a:solidFill>
            <a:schemeClr val="bg1">
              <a:alpha val="30000"/>
            </a:schemeClr>
          </a:solidFill>
        </p:spPr>
      </p:pic>
      <p:sp>
        <p:nvSpPr>
          <p:cNvPr id="2" name="Tytuł 1"/>
          <p:cNvSpPr>
            <a:spLocks noGrp="1"/>
          </p:cNvSpPr>
          <p:nvPr>
            <p:ph type="title"/>
          </p:nvPr>
        </p:nvSpPr>
        <p:spPr/>
        <p:txBody>
          <a:bodyPr>
            <a:normAutofit/>
          </a:bodyPr>
          <a:lstStyle/>
          <a:p>
            <a:r>
              <a:rPr lang="pl-PL" sz="3200" b="1" i="1" dirty="0" smtClean="0"/>
              <a:t>Wpływ hałasu szkolnego na uczniów i nauczycieli oraz jego profilaktyka</a:t>
            </a:r>
          </a:p>
        </p:txBody>
      </p:sp>
      <p:sp>
        <p:nvSpPr>
          <p:cNvPr id="3" name="Symbol zastępczy zawartości 2"/>
          <p:cNvSpPr>
            <a:spLocks noGrp="1"/>
          </p:cNvSpPr>
          <p:nvPr>
            <p:ph idx="1"/>
          </p:nvPr>
        </p:nvSpPr>
        <p:spPr>
          <a:xfrm>
            <a:off x="0" y="1412776"/>
            <a:ext cx="4427984" cy="5445223"/>
          </a:xfrm>
        </p:spPr>
        <p:txBody>
          <a:bodyPr>
            <a:normAutofit fontScale="92500" lnSpcReduction="20000"/>
          </a:bodyPr>
          <a:lstStyle/>
          <a:p>
            <a:pPr>
              <a:buNone/>
            </a:pPr>
            <a:r>
              <a:rPr lang="pl-PL" dirty="0"/>
              <a:t>	</a:t>
            </a:r>
            <a:r>
              <a:rPr lang="pl-PL" sz="2000" dirty="0" smtClean="0"/>
              <a:t>Szkodliwy wpływ hałasu na organizm człowieka odnosi się przede wszystkim do jego bezpośredniego oddziaływania na narząd słuchu. Pod wpływem działania hałasu o równoważnym poziomie dźwięku A przekraczającym 75-80 </a:t>
            </a:r>
            <a:r>
              <a:rPr lang="pl-PL" sz="2000" dirty="0" err="1" smtClean="0"/>
              <a:t>dB</a:t>
            </a:r>
            <a:r>
              <a:rPr lang="pl-PL" sz="2000" dirty="0" smtClean="0"/>
              <a:t> (hałas na korytarzach szkolnych) może pojawić się czasowe podwyższenie progu słyszenia (tzw. czasowe przesunięcie progu słyszenia) subiektywnie odbierane jako czasowy niedosłuch. Może on wystąpić jako skutek zmęczenia słuchu po długotrwałej ekspozycji na hałas lub może być wynikiem nagłej ekspozycji na hałas o znacznym poziomie. Czasowe przesunięcie progu słyszenia u uczniów i nauczycieli, ustępujące dopiero po pewnym czasie, może utrudniać rozumienie mowy i zakłócać proces nauczania.</a:t>
            </a:r>
            <a:endParaRPr lang="pl-PL" dirty="0"/>
          </a:p>
        </p:txBody>
      </p:sp>
    </p:spTree>
  </p:cSld>
  <p:clrMapOvr>
    <a:masterClrMapping/>
  </p:clrMapOvr>
  <p:transition spd="slow" advClick="0" advTm="5000">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box(in)">
                                      <p:cBhvr>
                                        <p:cTn id="7" dur="10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57200" y="274638"/>
            <a:ext cx="4762872" cy="1143000"/>
          </a:xfrm>
        </p:spPr>
        <p:txBody>
          <a:bodyPr>
            <a:normAutofit/>
          </a:bodyPr>
          <a:lstStyle/>
          <a:p>
            <a:r>
              <a:rPr lang="pl-PL" sz="4800" b="1" i="1" dirty="0" smtClean="0"/>
              <a:t>Źródła hałasu</a:t>
            </a:r>
            <a:endParaRPr lang="pl-PL" sz="4800" b="1" i="1" dirty="0"/>
          </a:p>
        </p:txBody>
      </p:sp>
      <p:sp>
        <p:nvSpPr>
          <p:cNvPr id="3" name="Symbol zastępczy zawartości 2"/>
          <p:cNvSpPr>
            <a:spLocks noGrp="1"/>
          </p:cNvSpPr>
          <p:nvPr>
            <p:ph idx="1"/>
          </p:nvPr>
        </p:nvSpPr>
        <p:spPr/>
        <p:txBody>
          <a:bodyPr>
            <a:normAutofit fontScale="92500" lnSpcReduction="20000"/>
          </a:bodyPr>
          <a:lstStyle/>
          <a:p>
            <a:pPr>
              <a:buFont typeface="Arial" charset="0"/>
              <a:buChar char="•"/>
            </a:pPr>
            <a:r>
              <a:rPr lang="pl-PL" dirty="0" smtClean="0">
                <a:solidFill>
                  <a:schemeClr val="tx1"/>
                </a:solidFill>
              </a:rPr>
              <a:t>parki rozrywki,</a:t>
            </a:r>
          </a:p>
          <a:p>
            <a:pPr>
              <a:buFont typeface="Arial" charset="0"/>
              <a:buChar char="•"/>
            </a:pPr>
            <a:r>
              <a:rPr lang="pl-PL" dirty="0" smtClean="0">
                <a:solidFill>
                  <a:schemeClr val="tx1"/>
                </a:solidFill>
              </a:rPr>
              <a:t> lotniska, </a:t>
            </a:r>
          </a:p>
          <a:p>
            <a:pPr>
              <a:buFont typeface="Arial" charset="0"/>
              <a:buChar char="•"/>
            </a:pPr>
            <a:r>
              <a:rPr lang="pl-PL" dirty="0" smtClean="0">
                <a:solidFill>
                  <a:schemeClr val="tx1"/>
                </a:solidFill>
              </a:rPr>
              <a:t>drogi, </a:t>
            </a:r>
          </a:p>
          <a:p>
            <a:pPr>
              <a:buFont typeface="Arial" charset="0"/>
              <a:buChar char="•"/>
            </a:pPr>
            <a:r>
              <a:rPr lang="pl-PL" dirty="0" smtClean="0">
                <a:solidFill>
                  <a:schemeClr val="tx1"/>
                </a:solidFill>
              </a:rPr>
              <a:t>dworce, </a:t>
            </a:r>
          </a:p>
          <a:p>
            <a:pPr>
              <a:buFont typeface="Arial" charset="0"/>
              <a:buChar char="•"/>
            </a:pPr>
            <a:r>
              <a:rPr lang="pl-PL" dirty="0" smtClean="0">
                <a:solidFill>
                  <a:schemeClr val="tx1"/>
                </a:solidFill>
              </a:rPr>
              <a:t>hale sportowe</a:t>
            </a:r>
          </a:p>
          <a:p>
            <a:pPr>
              <a:buFont typeface="Arial" charset="0"/>
              <a:buChar char="•"/>
            </a:pPr>
            <a:r>
              <a:rPr lang="pl-PL" dirty="0" smtClean="0">
                <a:solidFill>
                  <a:schemeClr val="tx1"/>
                </a:solidFill>
              </a:rPr>
              <a:t>duże obiekty przemysłowe</a:t>
            </a:r>
          </a:p>
          <a:p>
            <a:pPr>
              <a:buFont typeface="Arial" charset="0"/>
              <a:buChar char="•"/>
            </a:pPr>
            <a:r>
              <a:rPr lang="pl-PL" dirty="0" smtClean="0">
                <a:solidFill>
                  <a:schemeClr val="tx1"/>
                </a:solidFill>
              </a:rPr>
              <a:t>środki komunikacji i transportu publicznego (autobusy, tramwaje, samochody, tiry)</a:t>
            </a:r>
          </a:p>
          <a:p>
            <a:pPr>
              <a:buFont typeface="Arial" charset="0"/>
              <a:buChar char="•"/>
            </a:pPr>
            <a:r>
              <a:rPr lang="pl-PL" dirty="0" smtClean="0">
                <a:solidFill>
                  <a:schemeClr val="tx1"/>
                </a:solidFill>
              </a:rPr>
              <a:t>sprzęt służący do produkcji różnego rodzaju elementów (stocznie, fabryki) </a:t>
            </a:r>
          </a:p>
          <a:p>
            <a:endParaRPr lang="pl-PL" dirty="0"/>
          </a:p>
        </p:txBody>
      </p:sp>
      <p:sp>
        <p:nvSpPr>
          <p:cNvPr id="18434" name="AutoShape 2" descr="Znalezione obrazy dla zapytania samol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sp>
        <p:nvSpPr>
          <p:cNvPr id="18436" name="AutoShape 4" descr="Znalezione obrazy dla zapytania samolot"/>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pl-PL"/>
          </a:p>
        </p:txBody>
      </p:sp>
      <p:pic>
        <p:nvPicPr>
          <p:cNvPr id="18438" name="Picture 6" descr="Znalezione obrazy dla zapytania samolot"/>
          <p:cNvPicPr>
            <a:picLocks noChangeAspect="1" noChangeArrowheads="1"/>
          </p:cNvPicPr>
          <p:nvPr/>
        </p:nvPicPr>
        <p:blipFill>
          <a:blip r:embed="rId4" cstate="print"/>
          <a:srcRect/>
          <a:stretch>
            <a:fillRect/>
          </a:stretch>
        </p:blipFill>
        <p:spPr bwMode="auto">
          <a:xfrm>
            <a:off x="5436096" y="188640"/>
            <a:ext cx="3380259" cy="2231334"/>
          </a:xfrm>
          <a:prstGeom prst="rect">
            <a:avLst/>
          </a:prstGeom>
          <a:noFill/>
        </p:spPr>
      </p:pic>
      <p:pic>
        <p:nvPicPr>
          <p:cNvPr id="18440" name="Picture 8" descr="Znalezione obrazy dla zapytania autostrada pelna samochodów"/>
          <p:cNvPicPr>
            <a:picLocks noChangeAspect="1" noChangeArrowheads="1"/>
          </p:cNvPicPr>
          <p:nvPr/>
        </p:nvPicPr>
        <p:blipFill>
          <a:blip r:embed="rId5" cstate="print"/>
          <a:srcRect/>
          <a:stretch>
            <a:fillRect/>
          </a:stretch>
        </p:blipFill>
        <p:spPr bwMode="auto">
          <a:xfrm>
            <a:off x="3347864" y="2132856"/>
            <a:ext cx="3088148" cy="1800200"/>
          </a:xfrm>
          <a:prstGeom prst="rect">
            <a:avLst/>
          </a:prstGeom>
          <a:noFill/>
        </p:spPr>
      </p:pic>
    </p:spTree>
  </p:cSld>
  <p:clrMapOvr>
    <a:masterClrMapping/>
  </p:clrMapOvr>
  <p:transition spd="slow" advClick="0" advTm="5000">
    <p:pull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b="1" i="1" dirty="0" smtClean="0"/>
              <a:t>Skutki działania hałasu</a:t>
            </a:r>
            <a:endParaRPr lang="pl-PL" b="1" i="1" dirty="0"/>
          </a:p>
        </p:txBody>
      </p:sp>
      <p:sp>
        <p:nvSpPr>
          <p:cNvPr id="3" name="Symbol zastępczy zawartości 2"/>
          <p:cNvSpPr>
            <a:spLocks noGrp="1"/>
          </p:cNvSpPr>
          <p:nvPr>
            <p:ph idx="1"/>
          </p:nvPr>
        </p:nvSpPr>
        <p:spPr/>
        <p:txBody>
          <a:bodyPr>
            <a:normAutofit fontScale="70000" lnSpcReduction="20000"/>
          </a:bodyPr>
          <a:lstStyle/>
          <a:p>
            <a:r>
              <a:rPr lang="pl-PL" dirty="0" smtClean="0"/>
              <a:t>Hałas może być szkodliwy dla zdrowia człowieka, ponieważ jego zbyt duże natężenie może prowadzić do </a:t>
            </a:r>
            <a:r>
              <a:rPr lang="pl-PL" dirty="0" err="1" smtClean="0"/>
              <a:t>uszkodzeniana</a:t>
            </a:r>
            <a:r>
              <a:rPr lang="pl-PL" dirty="0" smtClean="0"/>
              <a:t> narządu słuchu. Mniejsze wartości natężenia hałasu, lecz występujące długotrwale lub posiadające nieodpowiednie widmo akustyczne w inny sposób (np. jednostajne, długotrwałe, przenikliwe, rozpraszające, mające miejsce w nieodpowiednim miejscu lub czasie itd.) mogą wpływać negatywnie na psychikę. Im dokuczliwość dźwięku jest większa i dłuższa (a bodźce akustyczne odbierane są przez ucho nawet w czasie snu), tym poważniejsze są konsekwencje: od zdenerwowania, poprzez agresywność, po depresje i zaburzenia psychiczne. U dzieci długotrwały hałas powoduje zaburzenia rozwoju umysłowego</a:t>
            </a:r>
          </a:p>
          <a:p>
            <a:r>
              <a:rPr lang="pl-PL" dirty="0" smtClean="0"/>
              <a:t>Hałas powoduje wzrost napięcia nerwowego. Jest jednym z czynników stresowych, który sprawia, że w organizmie człowieka uwalniane są substancje chemiczne, m.in. adrenalina, inaczej zwana hormonem strachu, walki i ucieczki.</a:t>
            </a:r>
            <a:endParaRPr lang="pl-PL" dirty="0"/>
          </a:p>
        </p:txBody>
      </p:sp>
    </p:spTree>
  </p:cSld>
  <p:clrMapOvr>
    <a:masterClrMapping/>
  </p:clrMapOvr>
  <p:transition spd="slow" advClick="0" advTm="5000">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ox(in)">
                                      <p:cBhvr>
                                        <p:cTn id="7" dur="2000"/>
                                        <p:tgtEl>
                                          <p:spTgt spid="3">
                                            <p:txEl>
                                              <p:pRg st="0" end="0"/>
                                            </p:txEl>
                                          </p:spTgt>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ox(in)">
                                      <p:cBhvr>
                                        <p:cTn id="10"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2" name="Tytuł 1"/>
          <p:cNvSpPr>
            <a:spLocks noGrp="1"/>
          </p:cNvSpPr>
          <p:nvPr>
            <p:ph type="title"/>
          </p:nvPr>
        </p:nvSpPr>
        <p:spPr>
          <a:xfrm>
            <a:off x="4932040" y="188640"/>
            <a:ext cx="3970784" cy="1143000"/>
          </a:xfrm>
        </p:spPr>
        <p:txBody>
          <a:bodyPr/>
          <a:lstStyle/>
          <a:p>
            <a:r>
              <a:rPr lang="pl-PL" b="1" i="1" dirty="0" smtClean="0"/>
              <a:t>Skutki hałasu</a:t>
            </a:r>
            <a:endParaRPr lang="pl-PL" b="1" i="1" dirty="0"/>
          </a:p>
        </p:txBody>
      </p:sp>
      <p:pic>
        <p:nvPicPr>
          <p:cNvPr id="21506" name="Picture 2" descr="Znalezione obrazy dla zapytania słuchawki na glowie"/>
          <p:cNvPicPr>
            <a:picLocks noChangeAspect="1" noChangeArrowheads="1"/>
          </p:cNvPicPr>
          <p:nvPr/>
        </p:nvPicPr>
        <p:blipFill>
          <a:blip r:embed="rId3" cstate="print"/>
          <a:srcRect/>
          <a:stretch>
            <a:fillRect/>
          </a:stretch>
        </p:blipFill>
        <p:spPr bwMode="auto">
          <a:xfrm>
            <a:off x="251520" y="3717032"/>
            <a:ext cx="4296095" cy="2866654"/>
          </a:xfrm>
          <a:prstGeom prst="rect">
            <a:avLst/>
          </a:prstGeom>
          <a:noFill/>
        </p:spPr>
      </p:pic>
      <p:pic>
        <p:nvPicPr>
          <p:cNvPr id="21508" name="Picture 4" descr="Znalezione obrazy dla zapytania aparat sluchowy"/>
          <p:cNvPicPr>
            <a:picLocks noChangeAspect="1" noChangeArrowheads="1"/>
          </p:cNvPicPr>
          <p:nvPr/>
        </p:nvPicPr>
        <p:blipFill>
          <a:blip r:embed="rId4" cstate="print"/>
          <a:srcRect/>
          <a:stretch>
            <a:fillRect/>
          </a:stretch>
        </p:blipFill>
        <p:spPr bwMode="auto">
          <a:xfrm>
            <a:off x="323529" y="274364"/>
            <a:ext cx="3240360" cy="3240361"/>
          </a:xfrm>
          <a:prstGeom prst="rect">
            <a:avLst/>
          </a:prstGeom>
          <a:noFill/>
        </p:spPr>
      </p:pic>
      <p:pic>
        <p:nvPicPr>
          <p:cNvPr id="21510" name="Picture 6" descr="Znalezione obrazy dla zapytania hałas"/>
          <p:cNvPicPr>
            <a:picLocks noChangeAspect="1" noChangeArrowheads="1"/>
          </p:cNvPicPr>
          <p:nvPr/>
        </p:nvPicPr>
        <p:blipFill>
          <a:blip r:embed="rId5" cstate="print"/>
          <a:srcRect/>
          <a:stretch>
            <a:fillRect/>
          </a:stretch>
        </p:blipFill>
        <p:spPr bwMode="auto">
          <a:xfrm>
            <a:off x="4572000" y="1700808"/>
            <a:ext cx="4333875" cy="3514726"/>
          </a:xfrm>
          <a:prstGeom prst="rect">
            <a:avLst/>
          </a:prstGeom>
          <a:noFill/>
        </p:spPr>
      </p:pic>
    </p:spTree>
  </p:cSld>
  <p:clrMapOvr>
    <a:masterClrMapping/>
  </p:clrMapOvr>
  <p:transition spd="slow" advClick="0" advTm="5000">
    <p:wheel spokes="2"/>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TotalTime>
  <Words>516</Words>
  <Application>Microsoft Office PowerPoint</Application>
  <PresentationFormat>Pokaz na ekranie (4:3)</PresentationFormat>
  <Paragraphs>61</Paragraphs>
  <Slides>15</Slides>
  <Notes>1</Notes>
  <HiddenSlides>0</HiddenSlides>
  <MMClips>0</MMClips>
  <ScaleCrop>false</ScaleCrop>
  <HeadingPairs>
    <vt:vector size="4" baseType="variant">
      <vt:variant>
        <vt:lpstr>Motyw</vt:lpstr>
      </vt:variant>
      <vt:variant>
        <vt:i4>1</vt:i4>
      </vt:variant>
      <vt:variant>
        <vt:lpstr>Tytuły slajdów</vt:lpstr>
      </vt:variant>
      <vt:variant>
        <vt:i4>15</vt:i4>
      </vt:variant>
    </vt:vector>
  </HeadingPairs>
  <TitlesOfParts>
    <vt:vector size="16" baseType="lpstr">
      <vt:lpstr>Motyw pakietu Office</vt:lpstr>
      <vt:lpstr>HAŁAS SZKODZI ZDROWIU</vt:lpstr>
      <vt:lpstr>Skala głośności</vt:lpstr>
      <vt:lpstr>CZYM JEST HAŁAS</vt:lpstr>
      <vt:lpstr>Slajd 4</vt:lpstr>
      <vt:lpstr>Natężenie dźwięku</vt:lpstr>
      <vt:lpstr>Wpływ hałasu szkolnego na uczniów i nauczycieli oraz jego profilaktyka</vt:lpstr>
      <vt:lpstr>Źródła hałasu</vt:lpstr>
      <vt:lpstr>Skutki działania hałasu</vt:lpstr>
      <vt:lpstr>Skutki hałasu</vt:lpstr>
      <vt:lpstr>Slajd 10</vt:lpstr>
      <vt:lpstr>Wpływ hałasu na zdrowie człowieka</vt:lpstr>
      <vt:lpstr>Jak się chronić przed hałasem</vt:lpstr>
      <vt:lpstr>Polska</vt:lpstr>
      <vt:lpstr>Walka z hałasem w szkołach</vt:lpstr>
      <vt:lpstr>CIEKAWOSTKI</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HAŁAS SZKODZI ZDROWIU</dc:title>
  <dc:creator>Monika</dc:creator>
  <cp:lastModifiedBy>Monika</cp:lastModifiedBy>
  <cp:revision>16</cp:revision>
  <dcterms:created xsi:type="dcterms:W3CDTF">2018-11-18T18:32:20Z</dcterms:created>
  <dcterms:modified xsi:type="dcterms:W3CDTF">2018-11-19T16:31:57Z</dcterms:modified>
</cp:coreProperties>
</file>